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17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1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1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6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3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800080"/>
                </a:solidFill>
              </a:rPr>
              <a:t>Geometric Series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65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dirty="0">
                <a:solidFill>
                  <a:srgbClr val="800080"/>
                </a:solidFill>
              </a:rPr>
              <a:t>Geometric Series</a:t>
            </a:r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228600" y="838200"/>
          <a:ext cx="5953125" cy="127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892160" imgH="545760" progId="Equation.DSMT4">
                  <p:embed/>
                </p:oleObj>
              </mc:Choice>
              <mc:Fallback>
                <p:oleObj name="Equation" r:id="rId3" imgW="1892160" imgH="545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838200"/>
                        <a:ext cx="5953125" cy="1274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52400" y="2270125"/>
            <a:ext cx="8397875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500" smtClean="0">
                <a:solidFill>
                  <a:srgbClr val="CC00CC"/>
                </a:solidFill>
              </a:rPr>
              <a:t>Each term is obtained from the preceding number by multiplying by the same number </a:t>
            </a:r>
            <a:r>
              <a:rPr lang="en-US" altLang="en-US" sz="3500" i="1" smtClean="0">
                <a:solidFill>
                  <a:srgbClr val="CC00CC"/>
                </a:solidFill>
              </a:rPr>
              <a:t>r</a:t>
            </a:r>
            <a:r>
              <a:rPr lang="en-US" altLang="en-US" sz="3500" smtClean="0">
                <a:solidFill>
                  <a:srgbClr val="CC00CC"/>
                </a:solidFill>
              </a:rPr>
              <a:t>.</a:t>
            </a:r>
          </a:p>
        </p:txBody>
      </p:sp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228600" y="3962400"/>
          <a:ext cx="4775200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1663560" imgH="457200" progId="Equation.DSMT4">
                  <p:embed/>
                </p:oleObj>
              </mc:Choice>
              <mc:Fallback>
                <p:oleObj name="Equation" r:id="rId5" imgW="16635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962400"/>
                        <a:ext cx="4775200" cy="106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214313" y="5334000"/>
          <a:ext cx="386238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1346040" imgH="457200" progId="Equation.DSMT4">
                  <p:embed/>
                </p:oleObj>
              </mc:Choice>
              <mc:Fallback>
                <p:oleObj name="Equation" r:id="rId7" imgW="13460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5334000"/>
                        <a:ext cx="3862387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228600" y="3429000"/>
            <a:ext cx="48006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500" smtClean="0">
                <a:solidFill>
                  <a:srgbClr val="0000FF"/>
                </a:solidFill>
              </a:rPr>
              <a:t>Find r (the common ratio)</a:t>
            </a:r>
          </a:p>
        </p:txBody>
      </p:sp>
    </p:spTree>
    <p:extLst>
      <p:ext uri="{BB962C8B-B14F-4D97-AF65-F5344CB8AC3E}">
        <p14:creationId xmlns:p14="http://schemas.microsoft.com/office/powerpoint/2010/main" val="664995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676400" y="0"/>
            <a:ext cx="7772400" cy="1143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dirty="0">
                <a:solidFill>
                  <a:srgbClr val="800080"/>
                </a:solidFill>
              </a:rPr>
              <a:t>Is a Geometric Series</a:t>
            </a:r>
          </a:p>
        </p:txBody>
      </p:sp>
      <p:graphicFrame>
        <p:nvGraphicFramePr>
          <p:cNvPr id="62467" name="Object 1027"/>
          <p:cNvGraphicFramePr>
            <a:graphicFrameLocks noChangeAspect="1"/>
          </p:cNvGraphicFramePr>
          <p:nvPr/>
        </p:nvGraphicFramePr>
        <p:xfrm>
          <a:off x="336550" y="2133600"/>
          <a:ext cx="42354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1346040" imgH="457200" progId="Equation.DSMT4">
                  <p:embed/>
                </p:oleObj>
              </mc:Choice>
              <mc:Fallback>
                <p:oleObj name="Equation" r:id="rId3" imgW="13460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550" y="2133600"/>
                        <a:ext cx="423545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8" name="Object 1028"/>
          <p:cNvGraphicFramePr>
            <a:graphicFrameLocks noChangeAspect="1"/>
          </p:cNvGraphicFramePr>
          <p:nvPr/>
        </p:nvGraphicFramePr>
        <p:xfrm>
          <a:off x="228600" y="3657600"/>
          <a:ext cx="4775200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1663560" imgH="457200" progId="Equation.DSMT4">
                  <p:embed/>
                </p:oleObj>
              </mc:Choice>
              <mc:Fallback>
                <p:oleObj name="Equation" r:id="rId5" imgW="16635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657600"/>
                        <a:ext cx="4775200" cy="106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9" name="Object 1029"/>
          <p:cNvGraphicFramePr>
            <a:graphicFrameLocks noChangeAspect="1"/>
          </p:cNvGraphicFramePr>
          <p:nvPr/>
        </p:nvGraphicFramePr>
        <p:xfrm>
          <a:off x="214313" y="5334000"/>
          <a:ext cx="386238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1346040" imgH="457200" progId="Equation.DSMT4">
                  <p:embed/>
                </p:oleObj>
              </mc:Choice>
              <mc:Fallback>
                <p:oleObj name="Equation" r:id="rId7" imgW="13460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5334000"/>
                        <a:ext cx="3862387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0" name="Object 1030"/>
          <p:cNvGraphicFramePr>
            <a:graphicFrameLocks noChangeAspect="1"/>
          </p:cNvGraphicFramePr>
          <p:nvPr/>
        </p:nvGraphicFramePr>
        <p:xfrm>
          <a:off x="152400" y="0"/>
          <a:ext cx="1371600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9" imgW="647640" imgH="545760" progId="Equation.DSMT4">
                  <p:embed/>
                </p:oleObj>
              </mc:Choice>
              <mc:Fallback>
                <p:oleObj name="Equation" r:id="rId9" imgW="647640" imgH="545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0"/>
                        <a:ext cx="1371600" cy="115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1" name="Text Box 1031"/>
          <p:cNvSpPr txBox="1">
            <a:spLocks noChangeArrowheads="1"/>
          </p:cNvSpPr>
          <p:nvPr/>
        </p:nvSpPr>
        <p:spPr bwMode="auto">
          <a:xfrm>
            <a:off x="1752600" y="609600"/>
            <a:ext cx="6745288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100" smtClean="0">
                <a:solidFill>
                  <a:srgbClr val="009900"/>
                </a:solidFill>
              </a:rPr>
              <a:t>Where </a:t>
            </a:r>
            <a:r>
              <a:rPr lang="en-US" altLang="en-US" sz="3100" i="1" smtClean="0">
                <a:solidFill>
                  <a:srgbClr val="009900"/>
                </a:solidFill>
              </a:rPr>
              <a:t>a</a:t>
            </a:r>
            <a:r>
              <a:rPr lang="en-US" altLang="en-US" sz="3100" smtClean="0">
                <a:solidFill>
                  <a:srgbClr val="009900"/>
                </a:solidFill>
              </a:rPr>
              <a:t> = first term and </a:t>
            </a:r>
            <a:r>
              <a:rPr lang="en-US" altLang="en-US" sz="3100" i="1" smtClean="0">
                <a:solidFill>
                  <a:srgbClr val="009900"/>
                </a:solidFill>
              </a:rPr>
              <a:t>r</a:t>
            </a:r>
            <a:r>
              <a:rPr lang="en-US" altLang="en-US" sz="3100" smtClean="0">
                <a:solidFill>
                  <a:srgbClr val="009900"/>
                </a:solidFill>
              </a:rPr>
              <a:t>=common ratio</a:t>
            </a:r>
          </a:p>
        </p:txBody>
      </p:sp>
      <p:sp>
        <p:nvSpPr>
          <p:cNvPr id="62472" name="Text Box 1032"/>
          <p:cNvSpPr txBox="1">
            <a:spLocks noChangeArrowheads="1"/>
          </p:cNvSpPr>
          <p:nvPr/>
        </p:nvSpPr>
        <p:spPr bwMode="auto">
          <a:xfrm>
            <a:off x="2019300" y="1295400"/>
            <a:ext cx="51054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500" smtClean="0">
                <a:solidFill>
                  <a:srgbClr val="800080"/>
                </a:solidFill>
              </a:rPr>
              <a:t>Write using series notation</a:t>
            </a:r>
          </a:p>
        </p:txBody>
      </p:sp>
      <p:graphicFrame>
        <p:nvGraphicFramePr>
          <p:cNvPr id="62473" name="Object 1033"/>
          <p:cNvGraphicFramePr>
            <a:graphicFrameLocks noChangeAspect="1"/>
          </p:cNvGraphicFramePr>
          <p:nvPr/>
        </p:nvGraphicFramePr>
        <p:xfrm>
          <a:off x="5943600" y="1752600"/>
          <a:ext cx="2295525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1" imgW="901440" imgH="571320" progId="Equation.DSMT4">
                  <p:embed/>
                </p:oleObj>
              </mc:Choice>
              <mc:Fallback>
                <p:oleObj name="Equation" r:id="rId11" imgW="90144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1752600"/>
                        <a:ext cx="2295525" cy="1458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4" name="Object 1034"/>
          <p:cNvGraphicFramePr>
            <a:graphicFrameLocks noChangeAspect="1"/>
          </p:cNvGraphicFramePr>
          <p:nvPr/>
        </p:nvGraphicFramePr>
        <p:xfrm>
          <a:off x="5943600" y="3429000"/>
          <a:ext cx="2587625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3" imgW="1015920" imgH="571320" progId="Equation.DSMT4">
                  <p:embed/>
                </p:oleObj>
              </mc:Choice>
              <mc:Fallback>
                <p:oleObj name="Equation" r:id="rId13" imgW="101592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429000"/>
                        <a:ext cx="2587625" cy="145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5" name="Object 1035"/>
          <p:cNvGraphicFramePr>
            <a:graphicFrameLocks noChangeAspect="1"/>
          </p:cNvGraphicFramePr>
          <p:nvPr/>
        </p:nvGraphicFramePr>
        <p:xfrm>
          <a:off x="5988050" y="5181600"/>
          <a:ext cx="21336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5" imgW="838080" imgH="545760" progId="Equation.DSMT4">
                  <p:embed/>
                </p:oleObj>
              </mc:Choice>
              <mc:Fallback>
                <p:oleObj name="Equation" r:id="rId15" imgW="838080" imgH="545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8050" y="5181600"/>
                        <a:ext cx="2133600" cy="139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793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1" grpId="0" autoUpdateAnimBg="0"/>
      <p:bldP spid="6247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solidFill>
                  <a:srgbClr val="800080"/>
                </a:solidFill>
              </a:rPr>
              <a:t>The sum of a geometric series</a:t>
            </a:r>
          </a:p>
        </p:txBody>
      </p:sp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0" y="1371600"/>
          <a:ext cx="5040313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968480" imgH="291960" progId="Equation.DSMT4">
                  <p:embed/>
                </p:oleObj>
              </mc:Choice>
              <mc:Fallback>
                <p:oleObj name="Equation" r:id="rId3" imgW="19684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371600"/>
                        <a:ext cx="5040313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3" name="Object 7"/>
          <p:cNvGraphicFramePr>
            <a:graphicFrameLocks noChangeAspect="1"/>
          </p:cNvGraphicFramePr>
          <p:nvPr/>
        </p:nvGraphicFramePr>
        <p:xfrm>
          <a:off x="0" y="609600"/>
          <a:ext cx="5883275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2298600" imgH="291960" progId="Equation.DSMT4">
                  <p:embed/>
                </p:oleObj>
              </mc:Choice>
              <mc:Fallback>
                <p:oleObj name="Equation" r:id="rId5" imgW="22986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09600"/>
                        <a:ext cx="5883275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4" name="Object 8"/>
          <p:cNvGraphicFramePr>
            <a:graphicFrameLocks noChangeAspect="1"/>
          </p:cNvGraphicFramePr>
          <p:nvPr/>
        </p:nvGraphicFramePr>
        <p:xfrm>
          <a:off x="152400" y="2133600"/>
          <a:ext cx="3217863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7" imgW="1257120" imgH="291960" progId="Equation.DSMT4">
                  <p:embed/>
                </p:oleObj>
              </mc:Choice>
              <mc:Fallback>
                <p:oleObj name="Equation" r:id="rId7" imgW="125712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133600"/>
                        <a:ext cx="3217863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5" name="Object 9"/>
          <p:cNvGraphicFramePr>
            <a:graphicFrameLocks noChangeAspect="1"/>
          </p:cNvGraphicFramePr>
          <p:nvPr/>
        </p:nvGraphicFramePr>
        <p:xfrm>
          <a:off x="228600" y="2795588"/>
          <a:ext cx="5395913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9" imgW="2108160" imgH="495000" progId="Equation.DSMT4">
                  <p:embed/>
                </p:oleObj>
              </mc:Choice>
              <mc:Fallback>
                <p:oleObj name="Equation" r:id="rId9" imgW="210816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795588"/>
                        <a:ext cx="5395913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6" name="Object 10"/>
          <p:cNvGraphicFramePr>
            <a:graphicFrameLocks noChangeAspect="1"/>
          </p:cNvGraphicFramePr>
          <p:nvPr/>
        </p:nvGraphicFramePr>
        <p:xfrm>
          <a:off x="252413" y="4191000"/>
          <a:ext cx="5719762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1" imgW="2234880" imgH="291960" progId="Equation.DSMT4">
                  <p:embed/>
                </p:oleObj>
              </mc:Choice>
              <mc:Fallback>
                <p:oleObj name="Equation" r:id="rId11" imgW="22348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3" y="4191000"/>
                        <a:ext cx="5719762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7" name="Object 11"/>
          <p:cNvGraphicFramePr>
            <a:graphicFrameLocks noChangeAspect="1"/>
          </p:cNvGraphicFramePr>
          <p:nvPr/>
        </p:nvGraphicFramePr>
        <p:xfrm>
          <a:off x="5715000" y="4648200"/>
          <a:ext cx="3054350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3" imgW="1193760" imgH="444240" progId="Equation.DSMT4">
                  <p:embed/>
                </p:oleObj>
              </mc:Choice>
              <mc:Fallback>
                <p:oleObj name="Equation" r:id="rId13" imgW="119376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648200"/>
                        <a:ext cx="3054350" cy="113665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0" y="5029200"/>
            <a:ext cx="55499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500" smtClean="0">
                <a:solidFill>
                  <a:srgbClr val="CC00CC"/>
                </a:solidFill>
              </a:rPr>
              <a:t>Geometric series converges to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136525" y="5773738"/>
            <a:ext cx="6602413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500" smtClean="0">
                <a:solidFill>
                  <a:srgbClr val="009900"/>
                </a:solidFill>
              </a:rPr>
              <a:t>If r&gt;1 the geometric series diverges.</a:t>
            </a:r>
          </a:p>
        </p:txBody>
      </p:sp>
      <p:grpSp>
        <p:nvGrpSpPr>
          <p:cNvPr id="39958" name="Group 22"/>
          <p:cNvGrpSpPr>
            <a:grpSpLocks/>
          </p:cNvGrpSpPr>
          <p:nvPr/>
        </p:nvGrpSpPr>
        <p:grpSpPr bwMode="auto">
          <a:xfrm>
            <a:off x="1295400" y="1143000"/>
            <a:ext cx="3581400" cy="685800"/>
            <a:chOff x="816" y="720"/>
            <a:chExt cx="2256" cy="432"/>
          </a:xfrm>
        </p:grpSpPr>
        <p:sp>
          <p:nvSpPr>
            <p:cNvPr id="39950" name="Line 14"/>
            <p:cNvSpPr>
              <a:spLocks noChangeShapeType="1"/>
            </p:cNvSpPr>
            <p:nvPr/>
          </p:nvSpPr>
          <p:spPr bwMode="auto">
            <a:xfrm flipH="1">
              <a:off x="816" y="76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500" smtClean="0">
                <a:solidFill>
                  <a:srgbClr val="FFFFFF"/>
                </a:solidFill>
              </a:endParaRPr>
            </a:p>
          </p:txBody>
        </p:sp>
        <p:sp>
          <p:nvSpPr>
            <p:cNvPr id="39951" name="Line 15"/>
            <p:cNvSpPr>
              <a:spLocks noChangeShapeType="1"/>
            </p:cNvSpPr>
            <p:nvPr/>
          </p:nvSpPr>
          <p:spPr bwMode="auto">
            <a:xfrm flipH="1">
              <a:off x="1344" y="720"/>
              <a:ext cx="24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500" smtClean="0">
                <a:solidFill>
                  <a:srgbClr val="FFFFFF"/>
                </a:solidFill>
              </a:endParaRPr>
            </a:p>
          </p:txBody>
        </p:sp>
        <p:sp>
          <p:nvSpPr>
            <p:cNvPr id="39952" name="Line 16"/>
            <p:cNvSpPr>
              <a:spLocks noChangeShapeType="1"/>
            </p:cNvSpPr>
            <p:nvPr/>
          </p:nvSpPr>
          <p:spPr bwMode="auto">
            <a:xfrm flipH="1">
              <a:off x="2064" y="720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500" smtClean="0">
                <a:solidFill>
                  <a:srgbClr val="FFFFFF"/>
                </a:solidFill>
              </a:endParaRPr>
            </a:p>
          </p:txBody>
        </p:sp>
        <p:sp>
          <p:nvSpPr>
            <p:cNvPr id="39953" name="Line 17"/>
            <p:cNvSpPr>
              <a:spLocks noChangeShapeType="1"/>
            </p:cNvSpPr>
            <p:nvPr/>
          </p:nvSpPr>
          <p:spPr bwMode="auto">
            <a:xfrm flipH="1">
              <a:off x="2544" y="720"/>
              <a:ext cx="528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50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0" y="2209800"/>
            <a:ext cx="708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500" smtClean="0">
              <a:solidFill>
                <a:srgbClr val="FFFFFF"/>
              </a:solidFill>
            </a:endParaRPr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5410200" y="1524000"/>
            <a:ext cx="34417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700" smtClean="0">
                <a:solidFill>
                  <a:srgbClr val="009900"/>
                </a:solidFill>
              </a:rPr>
              <a:t>Multiply each term by r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6248400" y="838200"/>
            <a:ext cx="2289175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700" smtClean="0">
                <a:solidFill>
                  <a:srgbClr val="009900"/>
                </a:solidFill>
              </a:rPr>
              <a:t>Sum of n terms</a:t>
            </a: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6248400" y="2362200"/>
            <a:ext cx="12700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700" smtClean="0">
                <a:solidFill>
                  <a:srgbClr val="009900"/>
                </a:solidFill>
              </a:rPr>
              <a:t>subtract</a:t>
            </a:r>
          </a:p>
        </p:txBody>
      </p:sp>
    </p:spTree>
    <p:extLst>
      <p:ext uri="{BB962C8B-B14F-4D97-AF65-F5344CB8AC3E}">
        <p14:creationId xmlns:p14="http://schemas.microsoft.com/office/powerpoint/2010/main" val="425837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8" grpId="0" autoUpdateAnimBg="0"/>
      <p:bldP spid="39949" grpId="0" autoUpdateAnimBg="0"/>
      <p:bldP spid="39954" grpId="0" animBg="1"/>
      <p:bldP spid="39955" grpId="0" autoUpdateAnimBg="0"/>
      <p:bldP spid="39956" grpId="0" autoUpdateAnimBg="0"/>
      <p:bldP spid="3995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050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676400" y="0"/>
            <a:ext cx="7772400" cy="1143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rgbClr val="800080"/>
                </a:solidFill>
              </a:rPr>
              <a:t>Find the sum of a Geometric Series</a:t>
            </a:r>
          </a:p>
        </p:txBody>
      </p:sp>
      <p:graphicFrame>
        <p:nvGraphicFramePr>
          <p:cNvPr id="60424" name="Object 2056"/>
          <p:cNvGraphicFramePr>
            <a:graphicFrameLocks noChangeAspect="1"/>
          </p:cNvGraphicFramePr>
          <p:nvPr/>
        </p:nvGraphicFramePr>
        <p:xfrm>
          <a:off x="2057400" y="838200"/>
          <a:ext cx="3819525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1803240" imgH="545760" progId="Equation.DSMT4">
                  <p:embed/>
                </p:oleObj>
              </mc:Choice>
              <mc:Fallback>
                <p:oleObj name="Equation" r:id="rId3" imgW="1803240" imgH="545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838200"/>
                        <a:ext cx="3819525" cy="115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5" name="Text Box 2057"/>
          <p:cNvSpPr txBox="1">
            <a:spLocks noChangeArrowheads="1"/>
          </p:cNvSpPr>
          <p:nvPr/>
        </p:nvSpPr>
        <p:spPr bwMode="auto">
          <a:xfrm>
            <a:off x="533400" y="457200"/>
            <a:ext cx="6745288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100" smtClean="0">
                <a:solidFill>
                  <a:srgbClr val="009900"/>
                </a:solidFill>
              </a:rPr>
              <a:t>Where </a:t>
            </a:r>
            <a:r>
              <a:rPr lang="en-US" altLang="en-US" sz="3100" i="1" smtClean="0">
                <a:solidFill>
                  <a:srgbClr val="009900"/>
                </a:solidFill>
              </a:rPr>
              <a:t>a</a:t>
            </a:r>
            <a:r>
              <a:rPr lang="en-US" altLang="en-US" sz="3100" smtClean="0">
                <a:solidFill>
                  <a:srgbClr val="009900"/>
                </a:solidFill>
              </a:rPr>
              <a:t> = first term and </a:t>
            </a:r>
            <a:r>
              <a:rPr lang="en-US" altLang="en-US" sz="3100" i="1" smtClean="0">
                <a:solidFill>
                  <a:srgbClr val="009900"/>
                </a:solidFill>
              </a:rPr>
              <a:t>r</a:t>
            </a:r>
            <a:r>
              <a:rPr lang="en-US" altLang="en-US" sz="3100" smtClean="0">
                <a:solidFill>
                  <a:srgbClr val="009900"/>
                </a:solidFill>
              </a:rPr>
              <a:t>=common ratio</a:t>
            </a:r>
          </a:p>
        </p:txBody>
      </p:sp>
      <p:graphicFrame>
        <p:nvGraphicFramePr>
          <p:cNvPr id="60428" name="Object 2060"/>
          <p:cNvGraphicFramePr>
            <a:graphicFrameLocks noChangeAspect="1"/>
          </p:cNvGraphicFramePr>
          <p:nvPr/>
        </p:nvGraphicFramePr>
        <p:xfrm>
          <a:off x="304800" y="1970088"/>
          <a:ext cx="2295525" cy="1458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901440" imgH="571320" progId="Equation.DSMT4">
                  <p:embed/>
                </p:oleObj>
              </mc:Choice>
              <mc:Fallback>
                <p:oleObj name="Equation" r:id="rId5" imgW="90144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970088"/>
                        <a:ext cx="2295525" cy="1458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9" name="Object 2061"/>
          <p:cNvGraphicFramePr>
            <a:graphicFrameLocks noChangeAspect="1"/>
          </p:cNvGraphicFramePr>
          <p:nvPr/>
        </p:nvGraphicFramePr>
        <p:xfrm>
          <a:off x="304800" y="3429000"/>
          <a:ext cx="2587625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7" imgW="1015920" imgH="571320" progId="Equation.DSMT4">
                  <p:embed/>
                </p:oleObj>
              </mc:Choice>
              <mc:Fallback>
                <p:oleObj name="Equation" r:id="rId7" imgW="101592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429000"/>
                        <a:ext cx="2587625" cy="145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30" name="Object 2062"/>
          <p:cNvGraphicFramePr>
            <a:graphicFrameLocks noChangeAspect="1"/>
          </p:cNvGraphicFramePr>
          <p:nvPr/>
        </p:nvGraphicFramePr>
        <p:xfrm>
          <a:off x="304800" y="5029200"/>
          <a:ext cx="21336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9" imgW="838080" imgH="545760" progId="Equation.DSMT4">
                  <p:embed/>
                </p:oleObj>
              </mc:Choice>
              <mc:Fallback>
                <p:oleObj name="Equation" r:id="rId9" imgW="838080" imgH="545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029200"/>
                        <a:ext cx="2133600" cy="139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31" name="Text Box 2063"/>
          <p:cNvSpPr txBox="1">
            <a:spLocks noChangeArrowheads="1"/>
          </p:cNvSpPr>
          <p:nvPr/>
        </p:nvSpPr>
        <p:spPr bwMode="auto">
          <a:xfrm>
            <a:off x="3048000" y="5562600"/>
            <a:ext cx="3724275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500" smtClean="0">
                <a:solidFill>
                  <a:srgbClr val="0000FF"/>
                </a:solidFill>
              </a:rPr>
              <a:t>The series diverges.</a:t>
            </a:r>
          </a:p>
        </p:txBody>
      </p:sp>
      <p:graphicFrame>
        <p:nvGraphicFramePr>
          <p:cNvPr id="60432" name="Object 2064"/>
          <p:cNvGraphicFramePr>
            <a:graphicFrameLocks noChangeAspect="1"/>
          </p:cNvGraphicFramePr>
          <p:nvPr/>
        </p:nvGraphicFramePr>
        <p:xfrm>
          <a:off x="4343400" y="2057400"/>
          <a:ext cx="1344613" cy="180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1" imgW="634680" imgH="850680" progId="Equation.DSMT4">
                  <p:embed/>
                </p:oleObj>
              </mc:Choice>
              <mc:Fallback>
                <p:oleObj name="Equation" r:id="rId11" imgW="634680" imgH="850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057400"/>
                        <a:ext cx="1344613" cy="180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33" name="Object 2065"/>
          <p:cNvGraphicFramePr>
            <a:graphicFrameLocks noChangeAspect="1"/>
          </p:cNvGraphicFramePr>
          <p:nvPr/>
        </p:nvGraphicFramePr>
        <p:xfrm>
          <a:off x="6096000" y="3124200"/>
          <a:ext cx="2070100" cy="186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3" imgW="977760" imgH="876240" progId="Equation.DSMT4">
                  <p:embed/>
                </p:oleObj>
              </mc:Choice>
              <mc:Fallback>
                <p:oleObj name="Equation" r:id="rId13" imgW="977760" imgH="876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124200"/>
                        <a:ext cx="2070100" cy="186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170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60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60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604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0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0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0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0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0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0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5" grpId="0" autoUpdateAnimBg="0"/>
      <p:bldP spid="6043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altLang="en-US" dirty="0">
                <a:solidFill>
                  <a:srgbClr val="800080"/>
                </a:solidFill>
              </a:rPr>
              <a:t>Repeating decimals-Geometric Series</a:t>
            </a:r>
          </a:p>
        </p:txBody>
      </p:sp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381000" y="762000"/>
          <a:ext cx="4953000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2730240" imgH="469800" progId="Equation.DSMT4">
                  <p:embed/>
                </p:oleObj>
              </mc:Choice>
              <mc:Fallback>
                <p:oleObj name="Equation" r:id="rId3" imgW="273024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762000"/>
                        <a:ext cx="4953000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457200" y="3886200"/>
          <a:ext cx="4114800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2197080" imgH="901440" progId="Equation.DSMT4">
                  <p:embed/>
                </p:oleObj>
              </mc:Choice>
              <mc:Fallback>
                <p:oleObj name="Equation" r:id="rId5" imgW="2197080" imgH="901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86200"/>
                        <a:ext cx="4114800" cy="140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288925" y="5468938"/>
            <a:ext cx="8626475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500" smtClean="0">
                <a:solidFill>
                  <a:srgbClr val="800080"/>
                </a:solidFill>
              </a:rPr>
              <a:t>The repeating decimal is equivalent to 8/99.</a:t>
            </a:r>
          </a:p>
        </p:txBody>
      </p:sp>
      <p:graphicFrame>
        <p:nvGraphicFramePr>
          <p:cNvPr id="40968" name="Object 8"/>
          <p:cNvGraphicFramePr>
            <a:graphicFrameLocks noChangeAspect="1"/>
          </p:cNvGraphicFramePr>
          <p:nvPr/>
        </p:nvGraphicFramePr>
        <p:xfrm>
          <a:off x="533400" y="1828800"/>
          <a:ext cx="254635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7" imgW="1549080" imgH="469800" progId="Equation.DSMT4">
                  <p:embed/>
                </p:oleObj>
              </mc:Choice>
              <mc:Fallback>
                <p:oleObj name="Equation" r:id="rId7" imgW="154908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828800"/>
                        <a:ext cx="2546350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9" name="Object 9"/>
          <p:cNvGraphicFramePr>
            <a:graphicFrameLocks noChangeAspect="1"/>
          </p:cNvGraphicFramePr>
          <p:nvPr/>
        </p:nvGraphicFramePr>
        <p:xfrm>
          <a:off x="352425" y="2743200"/>
          <a:ext cx="4219575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9" imgW="1955520" imgH="571320" progId="Equation.DSMT4">
                  <p:embed/>
                </p:oleObj>
              </mc:Choice>
              <mc:Fallback>
                <p:oleObj name="Equation" r:id="rId9" imgW="195552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2743200"/>
                        <a:ext cx="4219575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664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838200"/>
            <a:ext cx="8240796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4396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dirty="0">
                <a:solidFill>
                  <a:srgbClr val="800080"/>
                </a:solidFill>
              </a:rPr>
              <a:t>Convergence or Divergence?</a:t>
            </a:r>
          </a:p>
        </p:txBody>
      </p:sp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609600" y="762000"/>
          <a:ext cx="2397125" cy="127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761760" imgH="545760" progId="Equation.DSMT4">
                  <p:embed/>
                </p:oleObj>
              </mc:Choice>
              <mc:Fallback>
                <p:oleObj name="Equation" r:id="rId3" imgW="761760" imgH="545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762000"/>
                        <a:ext cx="2397125" cy="1274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4876800" y="762000"/>
          <a:ext cx="2917825" cy="127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927000" imgH="545760" progId="Equation.DSMT4">
                  <p:embed/>
                </p:oleObj>
              </mc:Choice>
              <mc:Fallback>
                <p:oleObj name="Equation" r:id="rId5" imgW="927000" imgH="545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762000"/>
                        <a:ext cx="2917825" cy="1274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3" name="Object 5"/>
          <p:cNvGraphicFramePr>
            <a:graphicFrameLocks noChangeAspect="1"/>
          </p:cNvGraphicFramePr>
          <p:nvPr/>
        </p:nvGraphicFramePr>
        <p:xfrm>
          <a:off x="533400" y="3962400"/>
          <a:ext cx="2717800" cy="127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863280" imgH="545760" progId="Equation.DSMT4">
                  <p:embed/>
                </p:oleObj>
              </mc:Choice>
              <mc:Fallback>
                <p:oleObj name="Equation" r:id="rId7" imgW="863280" imgH="545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962400"/>
                        <a:ext cx="2717800" cy="1274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5791200" y="3810000"/>
          <a:ext cx="1477963" cy="127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9" imgW="469800" imgH="545760" progId="Equation.DSMT4">
                  <p:embed/>
                </p:oleObj>
              </mc:Choice>
              <mc:Fallback>
                <p:oleObj name="Equation" r:id="rId9" imgW="469800" imgH="545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810000"/>
                        <a:ext cx="1477963" cy="1274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611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Equation</vt:lpstr>
      <vt:lpstr>Geometric Series</vt:lpstr>
      <vt:lpstr>Geometric Series</vt:lpstr>
      <vt:lpstr>Is a Geometric Series</vt:lpstr>
      <vt:lpstr>The sum of a geometric series</vt:lpstr>
      <vt:lpstr>Find the sum of a Geometric Series</vt:lpstr>
      <vt:lpstr>Repeating decimals-Geometric Series</vt:lpstr>
      <vt:lpstr>PowerPoint Presentation</vt:lpstr>
      <vt:lpstr>Convergence or Divergence?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Geometric Series</dc:title>
  <dc:creator>sabah</dc:creator>
  <cp:lastModifiedBy>s</cp:lastModifiedBy>
  <cp:revision>1</cp:revision>
  <dcterms:created xsi:type="dcterms:W3CDTF">2006-08-16T00:00:00Z</dcterms:created>
  <dcterms:modified xsi:type="dcterms:W3CDTF">2018-11-21T15:34:05Z</dcterms:modified>
</cp:coreProperties>
</file>