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800080"/>
                </a:solidFill>
              </a:rPr>
              <a:t>Geometric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>
                <a:solidFill>
                  <a:srgbClr val="800080"/>
                </a:solidFill>
              </a:rPr>
              <a:t>Geometric Series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28600" y="838200"/>
          <a:ext cx="5953125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892160" imgH="545760" progId="Equation.DSMT4">
                  <p:embed/>
                </p:oleObj>
              </mc:Choice>
              <mc:Fallback>
                <p:oleObj name="Equation" r:id="rId3" imgW="189216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5953125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52400" y="2270125"/>
            <a:ext cx="83978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500" smtClean="0">
                <a:solidFill>
                  <a:srgbClr val="CC00CC"/>
                </a:solidFill>
              </a:rPr>
              <a:t>Each term is obtained from the preceding number by multiplying by the same number </a:t>
            </a:r>
            <a:r>
              <a:rPr lang="en-US" altLang="en-US" sz="3500" i="1" smtClean="0">
                <a:solidFill>
                  <a:srgbClr val="CC00CC"/>
                </a:solidFill>
              </a:rPr>
              <a:t>r</a:t>
            </a:r>
            <a:r>
              <a:rPr lang="en-US" altLang="en-US" sz="3500" smtClean="0">
                <a:solidFill>
                  <a:srgbClr val="CC00CC"/>
                </a:solidFill>
              </a:rPr>
              <a:t>.</a:t>
            </a: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28600" y="3962400"/>
          <a:ext cx="47752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663560" imgH="457200" progId="Equation.DSMT4">
                  <p:embed/>
                </p:oleObj>
              </mc:Choice>
              <mc:Fallback>
                <p:oleObj name="Equation" r:id="rId5" imgW="1663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962400"/>
                        <a:ext cx="47752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214313" y="5334000"/>
          <a:ext cx="38623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346040" imgH="457200" progId="Equation.DSMT4">
                  <p:embed/>
                </p:oleObj>
              </mc:Choice>
              <mc:Fallback>
                <p:oleObj name="Equation" r:id="rId7" imgW="1346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5334000"/>
                        <a:ext cx="386238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28600" y="3429000"/>
            <a:ext cx="4800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500" smtClean="0">
                <a:solidFill>
                  <a:srgbClr val="0000FF"/>
                </a:solidFill>
              </a:rPr>
              <a:t>Find r (the common ratio)</a:t>
            </a:r>
          </a:p>
        </p:txBody>
      </p:sp>
    </p:spTree>
    <p:extLst>
      <p:ext uri="{BB962C8B-B14F-4D97-AF65-F5344CB8AC3E}">
        <p14:creationId xmlns:p14="http://schemas.microsoft.com/office/powerpoint/2010/main" val="66499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76400" y="0"/>
            <a:ext cx="77724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>
                <a:solidFill>
                  <a:srgbClr val="800080"/>
                </a:solidFill>
              </a:rPr>
              <a:t>Is a Geometric Series</a:t>
            </a:r>
          </a:p>
        </p:txBody>
      </p:sp>
      <p:graphicFrame>
        <p:nvGraphicFramePr>
          <p:cNvPr id="62467" name="Object 1027"/>
          <p:cNvGraphicFramePr>
            <a:graphicFrameLocks noChangeAspect="1"/>
          </p:cNvGraphicFramePr>
          <p:nvPr/>
        </p:nvGraphicFramePr>
        <p:xfrm>
          <a:off x="336550" y="2133600"/>
          <a:ext cx="4235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346040" imgH="457200" progId="Equation.DSMT4">
                  <p:embed/>
                </p:oleObj>
              </mc:Choice>
              <mc:Fallback>
                <p:oleObj name="Equation" r:id="rId3" imgW="1346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2133600"/>
                        <a:ext cx="42354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1028"/>
          <p:cNvGraphicFramePr>
            <a:graphicFrameLocks noChangeAspect="1"/>
          </p:cNvGraphicFramePr>
          <p:nvPr/>
        </p:nvGraphicFramePr>
        <p:xfrm>
          <a:off x="228600" y="3657600"/>
          <a:ext cx="47752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663560" imgH="457200" progId="Equation.DSMT4">
                  <p:embed/>
                </p:oleObj>
              </mc:Choice>
              <mc:Fallback>
                <p:oleObj name="Equation" r:id="rId5" imgW="1663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47752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1029"/>
          <p:cNvGraphicFramePr>
            <a:graphicFrameLocks noChangeAspect="1"/>
          </p:cNvGraphicFramePr>
          <p:nvPr/>
        </p:nvGraphicFramePr>
        <p:xfrm>
          <a:off x="214313" y="5334000"/>
          <a:ext cx="38623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1346040" imgH="457200" progId="Equation.DSMT4">
                  <p:embed/>
                </p:oleObj>
              </mc:Choice>
              <mc:Fallback>
                <p:oleObj name="Equation" r:id="rId7" imgW="1346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5334000"/>
                        <a:ext cx="386238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1030"/>
          <p:cNvGraphicFramePr>
            <a:graphicFrameLocks noChangeAspect="1"/>
          </p:cNvGraphicFramePr>
          <p:nvPr/>
        </p:nvGraphicFramePr>
        <p:xfrm>
          <a:off x="152400" y="0"/>
          <a:ext cx="13716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647640" imgH="545760" progId="Equation.DSMT4">
                  <p:embed/>
                </p:oleObj>
              </mc:Choice>
              <mc:Fallback>
                <p:oleObj name="Equation" r:id="rId9" imgW="64764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0"/>
                        <a:ext cx="13716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Text Box 1031"/>
          <p:cNvSpPr txBox="1">
            <a:spLocks noChangeArrowheads="1"/>
          </p:cNvSpPr>
          <p:nvPr/>
        </p:nvSpPr>
        <p:spPr bwMode="auto">
          <a:xfrm>
            <a:off x="1752600" y="609600"/>
            <a:ext cx="674528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100" smtClean="0">
                <a:solidFill>
                  <a:srgbClr val="009900"/>
                </a:solidFill>
              </a:rPr>
              <a:t>Where </a:t>
            </a:r>
            <a:r>
              <a:rPr lang="en-US" altLang="en-US" sz="3100" i="1" smtClean="0">
                <a:solidFill>
                  <a:srgbClr val="009900"/>
                </a:solidFill>
              </a:rPr>
              <a:t>a</a:t>
            </a:r>
            <a:r>
              <a:rPr lang="en-US" altLang="en-US" sz="3100" smtClean="0">
                <a:solidFill>
                  <a:srgbClr val="009900"/>
                </a:solidFill>
              </a:rPr>
              <a:t> = first term and </a:t>
            </a:r>
            <a:r>
              <a:rPr lang="en-US" altLang="en-US" sz="3100" i="1" smtClean="0">
                <a:solidFill>
                  <a:srgbClr val="009900"/>
                </a:solidFill>
              </a:rPr>
              <a:t>r</a:t>
            </a:r>
            <a:r>
              <a:rPr lang="en-US" altLang="en-US" sz="3100" smtClean="0">
                <a:solidFill>
                  <a:srgbClr val="009900"/>
                </a:solidFill>
              </a:rPr>
              <a:t>=common ratio</a:t>
            </a:r>
          </a:p>
        </p:txBody>
      </p:sp>
      <p:sp>
        <p:nvSpPr>
          <p:cNvPr id="62472" name="Text Box 1032"/>
          <p:cNvSpPr txBox="1">
            <a:spLocks noChangeArrowheads="1"/>
          </p:cNvSpPr>
          <p:nvPr/>
        </p:nvSpPr>
        <p:spPr bwMode="auto">
          <a:xfrm>
            <a:off x="2019300" y="1295400"/>
            <a:ext cx="5105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smtClean="0">
                <a:solidFill>
                  <a:srgbClr val="800080"/>
                </a:solidFill>
              </a:rPr>
              <a:t>Write using series notation</a:t>
            </a:r>
          </a:p>
        </p:txBody>
      </p:sp>
      <p:graphicFrame>
        <p:nvGraphicFramePr>
          <p:cNvPr id="62473" name="Object 1033"/>
          <p:cNvGraphicFramePr>
            <a:graphicFrameLocks noChangeAspect="1"/>
          </p:cNvGraphicFramePr>
          <p:nvPr/>
        </p:nvGraphicFramePr>
        <p:xfrm>
          <a:off x="5943600" y="1752600"/>
          <a:ext cx="22955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901440" imgH="571320" progId="Equation.DSMT4">
                  <p:embed/>
                </p:oleObj>
              </mc:Choice>
              <mc:Fallback>
                <p:oleObj name="Equation" r:id="rId11" imgW="9014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752600"/>
                        <a:ext cx="2295525" cy="145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1034"/>
          <p:cNvGraphicFramePr>
            <a:graphicFrameLocks noChangeAspect="1"/>
          </p:cNvGraphicFramePr>
          <p:nvPr/>
        </p:nvGraphicFramePr>
        <p:xfrm>
          <a:off x="5943600" y="3429000"/>
          <a:ext cx="2587625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1015920" imgH="571320" progId="Equation.DSMT4">
                  <p:embed/>
                </p:oleObj>
              </mc:Choice>
              <mc:Fallback>
                <p:oleObj name="Equation" r:id="rId13" imgW="1015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429000"/>
                        <a:ext cx="2587625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5" name="Object 1035"/>
          <p:cNvGraphicFramePr>
            <a:graphicFrameLocks noChangeAspect="1"/>
          </p:cNvGraphicFramePr>
          <p:nvPr/>
        </p:nvGraphicFramePr>
        <p:xfrm>
          <a:off x="5988050" y="5181600"/>
          <a:ext cx="21336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838080" imgH="545760" progId="Equation.DSMT4">
                  <p:embed/>
                </p:oleObj>
              </mc:Choice>
              <mc:Fallback>
                <p:oleObj name="Equation" r:id="rId15" imgW="83808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5181600"/>
                        <a:ext cx="2133600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9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utoUpdateAnimBg="0"/>
      <p:bldP spid="624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rgbClr val="800080"/>
                </a:solidFill>
              </a:rPr>
              <a:t>The sum of a geometric series</a:t>
            </a:r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0" y="1371600"/>
          <a:ext cx="504031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968480" imgH="291960" progId="Equation.DSMT4">
                  <p:embed/>
                </p:oleObj>
              </mc:Choice>
              <mc:Fallback>
                <p:oleObj name="Equation" r:id="rId3" imgW="1968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504031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0" y="609600"/>
          <a:ext cx="58832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2298600" imgH="291960" progId="Equation.DSMT4">
                  <p:embed/>
                </p:oleObj>
              </mc:Choice>
              <mc:Fallback>
                <p:oleObj name="Equation" r:id="rId5" imgW="2298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09600"/>
                        <a:ext cx="588327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152400" y="2133600"/>
          <a:ext cx="321786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257120" imgH="291960" progId="Equation.DSMT4">
                  <p:embed/>
                </p:oleObj>
              </mc:Choice>
              <mc:Fallback>
                <p:oleObj name="Equation" r:id="rId7" imgW="1257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33600"/>
                        <a:ext cx="321786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228600" y="2795588"/>
          <a:ext cx="53959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2108160" imgH="495000" progId="Equation.DSMT4">
                  <p:embed/>
                </p:oleObj>
              </mc:Choice>
              <mc:Fallback>
                <p:oleObj name="Equation" r:id="rId9" imgW="21081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95588"/>
                        <a:ext cx="53959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252413" y="4191000"/>
          <a:ext cx="571976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2234880" imgH="291960" progId="Equation.DSMT4">
                  <p:embed/>
                </p:oleObj>
              </mc:Choice>
              <mc:Fallback>
                <p:oleObj name="Equation" r:id="rId11" imgW="22348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191000"/>
                        <a:ext cx="5719762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5715000" y="4648200"/>
          <a:ext cx="305435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1193760" imgH="444240" progId="Equation.DSMT4">
                  <p:embed/>
                </p:oleObj>
              </mc:Choice>
              <mc:Fallback>
                <p:oleObj name="Equation" r:id="rId13" imgW="11937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648200"/>
                        <a:ext cx="3054350" cy="11366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0" y="5029200"/>
            <a:ext cx="55499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500" smtClean="0">
                <a:solidFill>
                  <a:srgbClr val="CC00CC"/>
                </a:solidFill>
              </a:rPr>
              <a:t>Geometric series converges to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136525" y="5773738"/>
            <a:ext cx="660241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500" smtClean="0">
                <a:solidFill>
                  <a:srgbClr val="009900"/>
                </a:solidFill>
              </a:rPr>
              <a:t>If r&gt;1 the geometric series diverges.</a:t>
            </a:r>
          </a:p>
        </p:txBody>
      </p:sp>
      <p:grpSp>
        <p:nvGrpSpPr>
          <p:cNvPr id="39958" name="Group 22"/>
          <p:cNvGrpSpPr>
            <a:grpSpLocks/>
          </p:cNvGrpSpPr>
          <p:nvPr/>
        </p:nvGrpSpPr>
        <p:grpSpPr bwMode="auto">
          <a:xfrm>
            <a:off x="1295400" y="1143000"/>
            <a:ext cx="3581400" cy="685800"/>
            <a:chOff x="816" y="720"/>
            <a:chExt cx="2256" cy="432"/>
          </a:xfrm>
        </p:grpSpPr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 flipH="1">
              <a:off x="816" y="76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500" smtClean="0">
                <a:solidFill>
                  <a:srgbClr val="FFFFFF"/>
                </a:solidFill>
              </a:endParaRPr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 flipH="1">
              <a:off x="1344" y="720"/>
              <a:ext cx="24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500" smtClean="0">
                <a:solidFill>
                  <a:srgbClr val="FFFFFF"/>
                </a:solidFill>
              </a:endParaRPr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 flipH="1">
              <a:off x="2064" y="720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500" smtClean="0">
                <a:solidFill>
                  <a:srgbClr val="FFFFFF"/>
                </a:solidFill>
              </a:endParaRPr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 flipH="1">
              <a:off x="2544" y="720"/>
              <a:ext cx="52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5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0" y="2209800"/>
            <a:ext cx="708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500" smtClean="0">
              <a:solidFill>
                <a:srgbClr val="FFFFFF"/>
              </a:solidFill>
            </a:endParaRP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5410200" y="1524000"/>
            <a:ext cx="34417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700" smtClean="0">
                <a:solidFill>
                  <a:srgbClr val="009900"/>
                </a:solidFill>
              </a:rPr>
              <a:t>Multiply each term by r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6248400" y="838200"/>
            <a:ext cx="228917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700" smtClean="0">
                <a:solidFill>
                  <a:srgbClr val="009900"/>
                </a:solidFill>
              </a:rPr>
              <a:t>Sum of n terms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248400" y="2362200"/>
            <a:ext cx="1270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700" smtClean="0">
                <a:solidFill>
                  <a:srgbClr val="009900"/>
                </a:solidFill>
              </a:rPr>
              <a:t>subtract</a:t>
            </a:r>
          </a:p>
        </p:txBody>
      </p:sp>
    </p:spTree>
    <p:extLst>
      <p:ext uri="{BB962C8B-B14F-4D97-AF65-F5344CB8AC3E}">
        <p14:creationId xmlns:p14="http://schemas.microsoft.com/office/powerpoint/2010/main" val="425837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8" grpId="0" autoUpdateAnimBg="0"/>
      <p:bldP spid="39949" grpId="0" autoUpdateAnimBg="0"/>
      <p:bldP spid="39954" grpId="0" animBg="1"/>
      <p:bldP spid="39955" grpId="0" autoUpdateAnimBg="0"/>
      <p:bldP spid="39956" grpId="0" autoUpdateAnimBg="0"/>
      <p:bldP spid="3995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050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76400" y="0"/>
            <a:ext cx="77724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800080"/>
                </a:solidFill>
              </a:rPr>
              <a:t>Find the sum of a Geometric Series</a:t>
            </a:r>
          </a:p>
        </p:txBody>
      </p:sp>
      <p:graphicFrame>
        <p:nvGraphicFramePr>
          <p:cNvPr id="60424" name="Object 2056"/>
          <p:cNvGraphicFramePr>
            <a:graphicFrameLocks noChangeAspect="1"/>
          </p:cNvGraphicFramePr>
          <p:nvPr/>
        </p:nvGraphicFramePr>
        <p:xfrm>
          <a:off x="2057400" y="838200"/>
          <a:ext cx="38195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803240" imgH="545760" progId="Equation.DSMT4">
                  <p:embed/>
                </p:oleObj>
              </mc:Choice>
              <mc:Fallback>
                <p:oleObj name="Equation" r:id="rId3" imgW="180324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838200"/>
                        <a:ext cx="3819525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5" name="Text Box 2057"/>
          <p:cNvSpPr txBox="1">
            <a:spLocks noChangeArrowheads="1"/>
          </p:cNvSpPr>
          <p:nvPr/>
        </p:nvSpPr>
        <p:spPr bwMode="auto">
          <a:xfrm>
            <a:off x="533400" y="457200"/>
            <a:ext cx="674528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100" smtClean="0">
                <a:solidFill>
                  <a:srgbClr val="009900"/>
                </a:solidFill>
              </a:rPr>
              <a:t>Where </a:t>
            </a:r>
            <a:r>
              <a:rPr lang="en-US" altLang="en-US" sz="3100" i="1" smtClean="0">
                <a:solidFill>
                  <a:srgbClr val="009900"/>
                </a:solidFill>
              </a:rPr>
              <a:t>a</a:t>
            </a:r>
            <a:r>
              <a:rPr lang="en-US" altLang="en-US" sz="3100" smtClean="0">
                <a:solidFill>
                  <a:srgbClr val="009900"/>
                </a:solidFill>
              </a:rPr>
              <a:t> = first term and </a:t>
            </a:r>
            <a:r>
              <a:rPr lang="en-US" altLang="en-US" sz="3100" i="1" smtClean="0">
                <a:solidFill>
                  <a:srgbClr val="009900"/>
                </a:solidFill>
              </a:rPr>
              <a:t>r</a:t>
            </a:r>
            <a:r>
              <a:rPr lang="en-US" altLang="en-US" sz="3100" smtClean="0">
                <a:solidFill>
                  <a:srgbClr val="009900"/>
                </a:solidFill>
              </a:rPr>
              <a:t>=common ratio</a:t>
            </a:r>
          </a:p>
        </p:txBody>
      </p:sp>
      <p:graphicFrame>
        <p:nvGraphicFramePr>
          <p:cNvPr id="60428" name="Object 2060"/>
          <p:cNvGraphicFramePr>
            <a:graphicFrameLocks noChangeAspect="1"/>
          </p:cNvGraphicFramePr>
          <p:nvPr/>
        </p:nvGraphicFramePr>
        <p:xfrm>
          <a:off x="304800" y="1970088"/>
          <a:ext cx="2295525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901440" imgH="571320" progId="Equation.DSMT4">
                  <p:embed/>
                </p:oleObj>
              </mc:Choice>
              <mc:Fallback>
                <p:oleObj name="Equation" r:id="rId5" imgW="9014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70088"/>
                        <a:ext cx="2295525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9" name="Object 2061"/>
          <p:cNvGraphicFramePr>
            <a:graphicFrameLocks noChangeAspect="1"/>
          </p:cNvGraphicFramePr>
          <p:nvPr/>
        </p:nvGraphicFramePr>
        <p:xfrm>
          <a:off x="304800" y="3429000"/>
          <a:ext cx="2587625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015920" imgH="571320" progId="Equation.DSMT4">
                  <p:embed/>
                </p:oleObj>
              </mc:Choice>
              <mc:Fallback>
                <p:oleObj name="Equation" r:id="rId7" imgW="1015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9000"/>
                        <a:ext cx="2587625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0" name="Object 2062"/>
          <p:cNvGraphicFramePr>
            <a:graphicFrameLocks noChangeAspect="1"/>
          </p:cNvGraphicFramePr>
          <p:nvPr/>
        </p:nvGraphicFramePr>
        <p:xfrm>
          <a:off x="304800" y="5029200"/>
          <a:ext cx="21336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838080" imgH="545760" progId="Equation.DSMT4">
                  <p:embed/>
                </p:oleObj>
              </mc:Choice>
              <mc:Fallback>
                <p:oleObj name="Equation" r:id="rId9" imgW="83808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29200"/>
                        <a:ext cx="2133600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1" name="Text Box 2063"/>
          <p:cNvSpPr txBox="1">
            <a:spLocks noChangeArrowheads="1"/>
          </p:cNvSpPr>
          <p:nvPr/>
        </p:nvSpPr>
        <p:spPr bwMode="auto">
          <a:xfrm>
            <a:off x="3048000" y="5562600"/>
            <a:ext cx="37242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500" smtClean="0">
                <a:solidFill>
                  <a:srgbClr val="0000FF"/>
                </a:solidFill>
              </a:rPr>
              <a:t>The series diverges.</a:t>
            </a:r>
          </a:p>
        </p:txBody>
      </p:sp>
      <p:graphicFrame>
        <p:nvGraphicFramePr>
          <p:cNvPr id="60432" name="Object 2064"/>
          <p:cNvGraphicFramePr>
            <a:graphicFrameLocks noChangeAspect="1"/>
          </p:cNvGraphicFramePr>
          <p:nvPr/>
        </p:nvGraphicFramePr>
        <p:xfrm>
          <a:off x="4343400" y="2057400"/>
          <a:ext cx="1344613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634680" imgH="850680" progId="Equation.DSMT4">
                  <p:embed/>
                </p:oleObj>
              </mc:Choice>
              <mc:Fallback>
                <p:oleObj name="Equation" r:id="rId11" imgW="63468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057400"/>
                        <a:ext cx="1344613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3" name="Object 2065"/>
          <p:cNvGraphicFramePr>
            <a:graphicFrameLocks noChangeAspect="1"/>
          </p:cNvGraphicFramePr>
          <p:nvPr/>
        </p:nvGraphicFramePr>
        <p:xfrm>
          <a:off x="6096000" y="3124200"/>
          <a:ext cx="207010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977760" imgH="876240" progId="Equation.DSMT4">
                  <p:embed/>
                </p:oleObj>
              </mc:Choice>
              <mc:Fallback>
                <p:oleObj name="Equation" r:id="rId13" imgW="97776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124200"/>
                        <a:ext cx="2070100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17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 autoUpdateAnimBg="0"/>
      <p:bldP spid="604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dirty="0">
                <a:solidFill>
                  <a:srgbClr val="800080"/>
                </a:solidFill>
              </a:rPr>
              <a:t>Repeating decimals-Geometric Series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81000" y="762000"/>
          <a:ext cx="49530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730240" imgH="469800" progId="Equation.DSMT4">
                  <p:embed/>
                </p:oleObj>
              </mc:Choice>
              <mc:Fallback>
                <p:oleObj name="Equation" r:id="rId3" imgW="27302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49530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457200" y="3886200"/>
          <a:ext cx="41148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197080" imgH="901440" progId="Equation.DSMT4">
                  <p:embed/>
                </p:oleObj>
              </mc:Choice>
              <mc:Fallback>
                <p:oleObj name="Equation" r:id="rId5" imgW="219708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86200"/>
                        <a:ext cx="4114800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88925" y="5468938"/>
            <a:ext cx="86264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500" smtClean="0">
                <a:solidFill>
                  <a:srgbClr val="800080"/>
                </a:solidFill>
              </a:rPr>
              <a:t>The repeating decimal is equivalent to 8/99.</a:t>
            </a:r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533400" y="1828800"/>
          <a:ext cx="25463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1549080" imgH="469800" progId="Equation.DSMT4">
                  <p:embed/>
                </p:oleObj>
              </mc:Choice>
              <mc:Fallback>
                <p:oleObj name="Equation" r:id="rId7" imgW="15490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254635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352425" y="2743200"/>
          <a:ext cx="42195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1955520" imgH="571320" progId="Equation.DSMT4">
                  <p:embed/>
                </p:oleObj>
              </mc:Choice>
              <mc:Fallback>
                <p:oleObj name="Equation" r:id="rId9" imgW="19555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2743200"/>
                        <a:ext cx="42195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664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8240796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39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>
                <a:solidFill>
                  <a:srgbClr val="800080"/>
                </a:solidFill>
              </a:rPr>
              <a:t>Convergence or Divergence?</a:t>
            </a: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09600" y="762000"/>
          <a:ext cx="2397125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761760" imgH="545760" progId="Equation.DSMT4">
                  <p:embed/>
                </p:oleObj>
              </mc:Choice>
              <mc:Fallback>
                <p:oleObj name="Equation" r:id="rId3" imgW="76176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2000"/>
                        <a:ext cx="2397125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876800" y="762000"/>
          <a:ext cx="2917825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927000" imgH="545760" progId="Equation.DSMT4">
                  <p:embed/>
                </p:oleObj>
              </mc:Choice>
              <mc:Fallback>
                <p:oleObj name="Equation" r:id="rId5" imgW="9270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762000"/>
                        <a:ext cx="2917825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533400" y="3962400"/>
          <a:ext cx="271780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863280" imgH="545760" progId="Equation.DSMT4">
                  <p:embed/>
                </p:oleObj>
              </mc:Choice>
              <mc:Fallback>
                <p:oleObj name="Equation" r:id="rId7" imgW="86328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62400"/>
                        <a:ext cx="2717800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5791200" y="3810000"/>
          <a:ext cx="1477963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469800" imgH="545760" progId="Equation.DSMT4">
                  <p:embed/>
                </p:oleObj>
              </mc:Choice>
              <mc:Fallback>
                <p:oleObj name="Equation" r:id="rId9" imgW="4698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10000"/>
                        <a:ext cx="1477963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1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Geometric Series</vt:lpstr>
      <vt:lpstr>Geometric Series</vt:lpstr>
      <vt:lpstr>Is a Geometric Series</vt:lpstr>
      <vt:lpstr>The sum of a geometric series</vt:lpstr>
      <vt:lpstr>Find the sum of a Geometric Series</vt:lpstr>
      <vt:lpstr>Repeating decimals-Geometric Series</vt:lpstr>
      <vt:lpstr>PowerPoint Presentation</vt:lpstr>
      <vt:lpstr>Convergence or Divergence?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Series</dc:title>
  <dc:creator>sabah</dc:creator>
  <cp:lastModifiedBy>s</cp:lastModifiedBy>
  <cp:revision>1</cp:revision>
  <dcterms:created xsi:type="dcterms:W3CDTF">2006-08-16T00:00:00Z</dcterms:created>
  <dcterms:modified xsi:type="dcterms:W3CDTF">2018-11-21T15:34:05Z</dcterms:modified>
</cp:coreProperties>
</file>